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17"/>
  </p:notesMasterIdLst>
  <p:sldIdLst>
    <p:sldId id="838" r:id="rId2"/>
    <p:sldId id="285" r:id="rId3"/>
    <p:sldId id="288" r:id="rId4"/>
    <p:sldId id="334" r:id="rId5"/>
    <p:sldId id="462" r:id="rId6"/>
    <p:sldId id="339" r:id="rId7"/>
    <p:sldId id="429" r:id="rId8"/>
    <p:sldId id="825" r:id="rId9"/>
    <p:sldId id="836" r:id="rId10"/>
    <p:sldId id="301" r:id="rId11"/>
    <p:sldId id="354" r:id="rId12"/>
    <p:sldId id="837" r:id="rId13"/>
    <p:sldId id="803" r:id="rId14"/>
    <p:sldId id="817" r:id="rId15"/>
    <p:sldId id="75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A00"/>
    <a:srgbClr val="28278F"/>
    <a:srgbClr val="FDD3D1"/>
    <a:srgbClr val="EC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74"/>
    <p:restoredTop sz="78984"/>
  </p:normalViewPr>
  <p:slideViewPr>
    <p:cSldViewPr snapToGrid="0" snapToObjects="1">
      <p:cViewPr varScale="1">
        <p:scale>
          <a:sx n="124" d="100"/>
          <a:sy n="124" d="100"/>
        </p:scale>
        <p:origin x="184" y="296"/>
      </p:cViewPr>
      <p:guideLst>
        <p:guide pos="285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4:46:01.6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24575,'21'0'0,"5"0"0,-16 0 0,6 0 0,-7 0 0,0 0 0,0 0 0,0 0 0,0 0 0,0 0 0,0 0 0,-1 0 0,1 0 0,0 0 0,-1 0 0,0 0 0,1 0 0,-1 0 0,1 0 0,0 0 0,-1 0 0,1 0 0,-1 0 0,0 0 0,1 0 0,-2 0 0,2 0 0,-2 0 0,1 0 0,1 0 0,-2 0 0,1 0 0,0 0 0,0 0 0,0 0 0,0 0 0,0 0 0,1 0 0,-1 0 0,1 0 0,-2 0 0,2 0 0,-2 0 0,1 0 0,0 0 0,-1 0 0,1 0 0,0 0 0,-1 0 0,2 0 0,-1 0 0,1 0 0,0 0 0,-1 0 0,1 0 0,-1 0 0,1 0 0,-1 0 0,0 0 0,0 0 0,-1 0 0,2 0 0,-1 0 0,-1 0 0,0 0 0,-1 0 0,1 0 0,0 0 0,2 0 0,0 0 0,0 0 0,-1 0 0,1 0 0,7 0 0,-6 0 0,6 0 0,-7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4:46:14.8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1 224 24575,'0'36'0,"0"2"0,0-20 0,0 7 0,0-8 0,0 6 0,0-5 0,0 0 0,0 5 0,0-13 0,0 13 0,0-6 0,0 8 0,0-1 0,0 1 0,5 0 0,-4 0 0,10-1 0,-9 1 0,9 0 0,-10-1 0,10 1 0,-4 0 0,0-1 0,4 1 0,-5-2 0,6 2 0,-5-1 0,4 1 0,-4 0 0,4-8 0,1 6 0,-3-12 0,1 5 0,-5-7 0,5 7 0,-5-6 0,5 6 0,-5-7 0,3 0 0,-3 0 0,6 7 0,-2-6 0,1 6 0,-1-7 0,0 0 0,0 0 0,0 0 0,0 0 0,0 0 0,0 0 0,0 0 0,6 1 0,-4-1 0,5 2 0,0-1 0,-5-1 0,12-2 0,-13 1 0,6-3 0,0 5 0,2 1 0,-1-4 0,10 8 0,-8-13 0,10 13 0,-12-10 0,6 2 0,-5 2 0,0-8 0,-3 9 0,1-9 0,2 8 0,0-7 0,5 3 0,-6 1 0,8-5 0,0 4 0,-1 1 0,1-5 0,0 5 0,0-1 0,9-3 0,-14 3 0,23-5 0,-23 5 0,15-3 0,-11 3 0,11-5 0,-8 0 0,7 0 0,1 0 0,-8 0 0,8 0 0,-10 0 0,3 0 0,-2 0 0,3 0 0,-12 0 0,6 0 0,-12 0 0,12 0 0,-13 0 0,6 0 0,-7 0 0,0 0 0,7 0 0,-5 0 0,12 0 0,-13 0 0,13 0 0,-5 0 0,0 0 0,5 0 0,-6 0 0,1 0 0,5 0 0,-5 0 0,-1 0 0,6 0 0,-5 0 0,0 0 0,5 0 0,-9-4 0,10 3 0,-9-3 0,1 0 0,0 3 0,-6-7 0,6 7 0,0-9 0,-5 5 0,11-7 0,-4 7 0,6-6 0,1 4 0,-7-4 0,5-1 0,-6 1 0,1 0 0,5-1 0,-12 3 0,4 3 0,1-4 0,-5 5 0,5-6 0,-7 2 0,0 0 0,0 0 0,-1 0 0,8-1 0,-5 1 0,6-9 0,-3 3 0,4-3 0,-3 4 0,2-3 0,-8 6 0,9-7 0,-6 2 0,4 4 0,1-11 0,-4 5 0,2 1 0,3-6 0,-6 5 0,4 0 0,-4-5 0,-1 6 0,0-1 0,1-5 0,-1 5 0,2-17 0,0 8 0,1-8 0,-2 10 0,1 1 0,0-10 0,0 7 0,0-7 0,-1 9 0,1 0 0,-1 1 0,6-12 0,-4 8 0,3-8 0,-10 12 0,4-1 0,-10 0 0,10 0 0,-9 1 0,9-1 0,-10 1 0,10-1 0,-10 0 0,5 0 0,-1 1 0,-3-1 0,3 0 0,-1 7 0,-3-5 0,3 12 0,0-5 0,-3 7 0,3 0 0,-4 1 0,0 4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4:46:27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1069 24575,'0'-17'0,"0"1"0,0 7 0,0 0 0,0 0 0,0-7 0,0 5 0,0-5 0,0 7 0,0 0 0,4 0 0,-3 0 0,3 1 0,-1 3 0,-2-1 0,2 3 0,-3-9 0,9-27 0,10-11 0,1-14 0,5 4 0,-5 23 0,-5 2 0,3 11 0,-11 6 0,2 7 0,-8 3 0,5 1 0,2-18 0,3-7 0,11-14 0,-4-1 0,5 0 0,-1-1 0,-6 11 0,5 2 0,-9 11 0,-1 6 0,0 2 0,-6 7 0,1 5 0,-2 0 0,3 0 0,1-1 0,8-11 0,2 4 0,-1-4 0,6 4 0,-5-5 0,7 3 0,-1-3 0,0 4 0,-6 7 0,5-5 0,-13 9 0,6-3 0,0 5 0,-5 0 0,12 0 0,-13 0 0,13 0 0,-12 0 0,12 0 0,-5 0 0,6 0 0,1 0 0,-7 0 0,5 0 0,-6 0 0,8 0 0,0 0 0,-8 0 0,6 0 0,-5 0 0,0 0 0,5 0 0,-13 0 0,13 0 0,-12 0 0,12 0 0,-12 0 0,4 0 0,-6 0 0,7 0 0,-5 0 0,5 0 0,0 0 0,-6 0 0,10 0 0,-10 0 0,3 0 0,3 0 0,-5 0 0,5 0 0,-1 0 0,-4 0 0,12 0 0,-13 0 0,13 0 0,-13 0 0,6 0 0,-7 0 0,0 0 0,0 0 0,0 0 0,0 0 0,0 0 0,0 0 0,-1 0 0,1 0 0,0 0 0,7 0 0,-5 0 0,5 0 0,-7 0 0,-1 0 0,1 0 0,0 0 0,4 0 0,4 0 0,-2 0 0,1 0 0,-7 0 0,-1 0 0,1 0 0,0 0 0,7 0 0,-6 0 0,13 0 0,-13 0 0,13 0 0,-5 0 0,0 0 0,5 0 0,-13 0 0,13 0 0,-12 4 0,12-3 0,-5 3 0,-1 0 0,10-3 0,-15 6 0,8-6 0,-12 3 0,1 0 0,0-3 0,0 7 0,0-7 0,0 3 0,0 0 0,0-3 0,7 3 0,-6 0 0,6-3 0,-7 3 0,0-4 0,0 4 0,0-3 0,0 3 0,0-4 0,0 4 0,0-3 0,-1 7 0,1-7 0,0 3 0,0-4 0,0 4 0,0-3 0,0 3 0,0-4 0,-4 2 0,2-1 0,-3 5 0,3-1 0,1 3 0,1 1 0,0-1 0,0 1 0,0 0 0,7 2 0,-6-2 0,13 3 0,-12-3 0,5 2 0,-7-3 0,0 1 0,0 0 0,-1 0 0,1 0 0,0 0 0,0 0 0,2 7 0,-1 1 0,3 8 0,-2-7 0,0 5 0,0-5 0,1 6 0,1 1 0,-1-1 0,0 1 0,-5 9 0,4-6 0,-3 16 0,5-17 0,-5 18 0,3-18 0,-4 8 0,0-10 0,6 9 0,-12-7 0,12 8 0,-12-10 0,5-8 0,-1 6 0,-4-12 0,10 12 0,-9-5 0,7-1 0,-8-1 0,7-7 0,-7 7 0,7-5 0,-3 9 0,0-11 0,-1 4 0,-4-4 0,4-5 0,-3 2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4:49:08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34 24575,'17'0'0,"-2"0"0,-7 0 0,0 0 0,1 0 0,0 0 0,0 0 0,0 0 0,0 0 0,-1 0 0,1 0 0,-1 0 0,1 0 0,0 0 0,-1 0 0,1 0 0,-1 0 0,1 0 0,0 0 0,-1 0 0,0 0 0,0 0 0,-1 0 0,1 0 0,0 0 0,0 0 0,0 0 0,0 0 0,1 0 0,-1 0 0,0 0 0,0 0 0,0 0 0,0 0 0,1 0 0,-2 0 0,2 0 0,-2 0 0,1 0 0,-1 0 0,0 0 0,-1 0 0,1 0 0,1 0 0,0 0 0,1 0 0,0 0 0,7 0 0,-6 0 0,6 0 0,-7 0 0,0 0 0,0 0 0,0 0 0,0 0 0,-4-11 0,2 8 0,-2-8 0,4 11 0,-1 0 0,0 0 0,-1 0 0,2 0 0,-1 0 0,1 0 0,0 0 0,-1 0 0,0 0 0,-1 0 0,0 0 0,-1 0 0,1 0 0,1 0 0,1-4 0,0 3 0,-1-3 0,-1 4 0,0 0 0,0 0 0,-1 0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F8D903BD-967A-C245-96EC-B261CD287469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A76E590A-4B30-E14A-A04D-EE0229F008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4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英文讀音例外原因：因為英文來源有很多，拉丁文、法文之類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其實很多研究都已經指出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很多人說自然發音法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準確率到百分之七八十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可是英文單字很多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常用的可能是所有單字當中的百分之十五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那這百分之十五單字當中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例外的高達百分之八十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都是不規則發音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6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</a:t>
            </a:r>
            <a:r>
              <a:rPr lang="zh-TW" altLang="en-US" dirty="0"/>
              <a:t>很多人會問我到底應該學英文拼音還是國際音標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不過這個是一個對與錯的問題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因為英文拼音 跟 國際音標 這兩個方式本來就不是 </a:t>
            </a:r>
            <a:r>
              <a:rPr lang="en-US" altLang="zh-TW" dirty="0"/>
              <a:t>either or </a:t>
            </a:r>
            <a:r>
              <a:rPr lang="zh-TW" altLang="en-US" dirty="0"/>
              <a:t>的，他們不是死對頭，不是相反的東西。他們是可以兩個都學的。  而且，我是建議你們兩個都一起學。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en-US" altLang="zh-TW" dirty="0"/>
              <a:t>now, </a:t>
            </a:r>
            <a:r>
              <a:rPr lang="zh-TW" altLang="en-US" dirty="0"/>
              <a:t>比較有趣或則正確的</a:t>
            </a:r>
            <a:r>
              <a:rPr lang="en-US" altLang="zh-TW" dirty="0"/>
              <a:t>statement</a:t>
            </a:r>
            <a:r>
              <a:rPr lang="en-US" altLang="zh-TW" baseline="0" dirty="0"/>
              <a:t> </a:t>
            </a:r>
            <a:r>
              <a:rPr lang="zh-TW" altLang="en-US" baseline="0" dirty="0"/>
              <a:t>應該是，英文拼音一定要學。。 不過國際音標需要嗎？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endParaRPr lang="en-US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62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US" sz="1200" dirty="0" err="1">
                <a:solidFill>
                  <a:srgbClr val="D71A00"/>
                </a:solidFill>
                <a:ea typeface="Roboto" panose="02000000000000000000" pitchFamily="2" charset="0"/>
              </a:rPr>
              <a:t>tʃ</a:t>
            </a:r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大多本來是英文</a:t>
            </a:r>
            <a:endParaRPr lang="en-HK" altLang="zh-TW" sz="1200" dirty="0">
              <a:solidFill>
                <a:srgbClr val="D71A00"/>
              </a:solidFill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/k/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大多本來是希獵文</a:t>
            </a:r>
            <a:endParaRPr lang="en-HK" altLang="zh-TW" sz="1200" dirty="0">
              <a:solidFill>
                <a:srgbClr val="D71A00"/>
              </a:solidFill>
              <a:ea typeface="Roboto" panose="02000000000000000000" pitchFamily="2" charset="0"/>
            </a:endParaRPr>
          </a:p>
          <a:p>
            <a:pPr rtl="0"/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US" sz="1200" dirty="0" err="1">
                <a:solidFill>
                  <a:srgbClr val="D71A00"/>
                </a:solidFill>
                <a:ea typeface="Roboto" panose="02000000000000000000" pitchFamily="2" charset="0"/>
              </a:rPr>
              <a:t>ʃ</a:t>
            </a:r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大多本來是法文</a:t>
            </a:r>
            <a:endParaRPr lang="en-US" altLang="zh-TW" sz="1200" dirty="0">
              <a:solidFill>
                <a:srgbClr val="D71A00"/>
              </a:solidFill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l-GR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θ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vs /f/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香港人容易混淆</a:t>
            </a:r>
            <a:endParaRPr lang="en-HK" altLang="zh-TW" sz="1200" dirty="0">
              <a:solidFill>
                <a:srgbClr val="28278F"/>
              </a:solidFill>
              <a:ea typeface="Roboto" panose="02000000000000000000" pitchFamily="2" charset="0"/>
            </a:endParaRPr>
          </a:p>
          <a:p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l-GR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θ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vs /t/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西班牙人容易混淆，學聽就可以了</a:t>
            </a:r>
            <a:endParaRPr lang="zh-TW" altLang="en-US" dirty="0"/>
          </a:p>
          <a:p>
            <a:pPr rtl="0"/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endParaRPr lang="en-US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1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74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zh-TW" altLang="en-US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粵語歌詞難填的原因：九聲六調</a:t>
            </a:r>
            <a:endParaRPr lang="en-HK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0" indent="0">
              <a:buFont typeface="Wingdings" charset="2"/>
              <a:buNone/>
            </a:pPr>
            <a:r>
              <a:rPr lang="zh-TW" altLang="en-US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音階可想成是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kern="1200" baseline="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drmfs</a:t>
            </a:r>
            <a:endParaRPr lang="en-US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0" indent="0">
              <a:buFont typeface="Wingdings" charset="2"/>
              <a:buNone/>
            </a:pPr>
            <a:r>
              <a:rPr lang="zh-TW" altLang="en-US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香港人經常用</a:t>
            </a:r>
            <a:r>
              <a:rPr lang="en-US" altLang="zh-TW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1, 4, 6 </a:t>
            </a:r>
            <a:r>
              <a:rPr lang="zh-TW" altLang="en-US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音來說英文，一聽就知是香港音</a:t>
            </a:r>
            <a:endParaRPr lang="en-HK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57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B8C1D-15F5-5E4F-A44E-1EA27167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C2E43-A0A1-EE4E-B64B-8B65E8D5D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5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B8EF-AA32-0D4E-9F84-70DCB1256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D4DC2-5808-F44B-99A1-A4206E6B1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4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FED66-FF6B-CF46-B950-CD092892B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91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18C01-3B43-E74F-9877-26A0D7F6E5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2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8BF5A-EAE5-E843-852D-7F8B52DCB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0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BD5D8-1A6B-1645-AADE-02B63B9B8E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62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8BD92-2050-024B-87EC-D625543C2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84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E4E1-CFF4-0645-BB34-A718A2159C6F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BFD79-341B-624F-A81C-D8F3BE5CA9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F355B-548F-0349-9F90-A4AFC626F6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70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slideLayout" Target="../slideLayouts/slideLayout2.xml"/><Relationship Id="rId3" Type="http://schemas.microsoft.com/office/2007/relationships/media" Target="../media/media2.m4a"/><Relationship Id="rId7" Type="http://schemas.microsoft.com/office/2007/relationships/media" Target="../media/media4.m4a"/><Relationship Id="rId12" Type="http://schemas.openxmlformats.org/officeDocument/2006/relationships/audio" Target="../media/media6.m4a"/><Relationship Id="rId17" Type="http://schemas.openxmlformats.org/officeDocument/2006/relationships/image" Target="../media/image7.png"/><Relationship Id="rId2" Type="http://schemas.openxmlformats.org/officeDocument/2006/relationships/audio" Target="../media/media1.m4a"/><Relationship Id="rId16" Type="http://schemas.openxmlformats.org/officeDocument/2006/relationships/image" Target="../media/image6.tiff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a"/><Relationship Id="rId5" Type="http://schemas.microsoft.com/office/2007/relationships/media" Target="../media/media3.m4a"/><Relationship Id="rId15" Type="http://schemas.openxmlformats.org/officeDocument/2006/relationships/image" Target="../media/image5.tiff"/><Relationship Id="rId10" Type="http://schemas.openxmlformats.org/officeDocument/2006/relationships/audio" Target="../media/media5.m4a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2.png"/><Relationship Id="rId3" Type="http://schemas.microsoft.com/office/2007/relationships/media" Target="../media/media8.m4a"/><Relationship Id="rId7" Type="http://schemas.openxmlformats.org/officeDocument/2006/relationships/image" Target="../media/image8.jpeg"/><Relationship Id="rId12" Type="http://schemas.openxmlformats.org/officeDocument/2006/relationships/customXml" Target="../ink/ink3.xml"/><Relationship Id="rId2" Type="http://schemas.openxmlformats.org/officeDocument/2006/relationships/audio" Target="../media/media7.m4a"/><Relationship Id="rId16" Type="http://schemas.openxmlformats.org/officeDocument/2006/relationships/image" Target="../media/image7.png"/><Relationship Id="rId1" Type="http://schemas.microsoft.com/office/2007/relationships/media" Target="../media/media7.m4a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.png"/><Relationship Id="rId10" Type="http://schemas.openxmlformats.org/officeDocument/2006/relationships/customXml" Target="../ink/ink2.xml"/><Relationship Id="rId4" Type="http://schemas.openxmlformats.org/officeDocument/2006/relationships/audio" Target="../media/media8.m4a"/><Relationship Id="rId9" Type="http://schemas.openxmlformats.org/officeDocument/2006/relationships/image" Target="../media/image20.png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4a"/><Relationship Id="rId13" Type="http://schemas.openxmlformats.org/officeDocument/2006/relationships/slideLayout" Target="../slideLayouts/slideLayout2.xml"/><Relationship Id="rId3" Type="http://schemas.microsoft.com/office/2007/relationships/media" Target="../media/media10.m4a"/><Relationship Id="rId7" Type="http://schemas.microsoft.com/office/2007/relationships/media" Target="../media/media12.m4a"/><Relationship Id="rId12" Type="http://schemas.openxmlformats.org/officeDocument/2006/relationships/audio" Target="../media/media14.m4a"/><Relationship Id="rId17" Type="http://schemas.openxmlformats.org/officeDocument/2006/relationships/image" Target="../media/image7.png"/><Relationship Id="rId2" Type="http://schemas.openxmlformats.org/officeDocument/2006/relationships/audio" Target="../media/media9.m4a"/><Relationship Id="rId16" Type="http://schemas.openxmlformats.org/officeDocument/2006/relationships/image" Target="../media/image10.tiff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11" Type="http://schemas.microsoft.com/office/2007/relationships/media" Target="../media/media14.m4a"/><Relationship Id="rId5" Type="http://schemas.microsoft.com/office/2007/relationships/media" Target="../media/media11.m4a"/><Relationship Id="rId15" Type="http://schemas.openxmlformats.org/officeDocument/2006/relationships/image" Target="../media/image9.png"/><Relationship Id="rId10" Type="http://schemas.openxmlformats.org/officeDocument/2006/relationships/audio" Target="../media/media13.m4a"/><Relationship Id="rId4" Type="http://schemas.openxmlformats.org/officeDocument/2006/relationships/audio" Target="../media/media10.m4a"/><Relationship Id="rId9" Type="http://schemas.microsoft.com/office/2007/relationships/media" Target="../media/media13.m4a"/><Relationship Id="rId1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04DFF-EFBD-EA4E-8790-FD9E290D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24885"/>
            <a:ext cx="6348833" cy="46937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D7BBCB-BE7F-5848-B773-90D1BED9ACCF}"/>
              </a:ext>
            </a:extLst>
          </p:cNvPr>
          <p:cNvSpPr txBox="1">
            <a:spLocks/>
          </p:cNvSpPr>
          <p:nvPr/>
        </p:nvSpPr>
        <p:spPr>
          <a:xfrm>
            <a:off x="2393642" y="1670943"/>
            <a:ext cx="4356716" cy="21596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TW" altLang="en-US" sz="36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拉</a:t>
            </a:r>
            <a:r>
              <a:rPr lang="en-US" altLang="zh-TW" sz="36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Club - </a:t>
            </a:r>
            <a:r>
              <a:rPr lang="zh-TW" altLang="en-US" sz="36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英式口音班</a:t>
            </a:r>
            <a:br>
              <a:rPr lang="en-US" altLang="zh-TW" sz="6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zh-TW" altLang="en-US" sz="60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課程概覽</a:t>
            </a:r>
            <a:br>
              <a:rPr lang="en-US" altLang="zh-TW" sz="6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zh-TW" sz="3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 Overview</a:t>
            </a:r>
            <a:endParaRPr lang="en-US" sz="3000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94D93-B951-FC48-B14C-285E9E26504D}"/>
              </a:ext>
            </a:extLst>
          </p:cNvPr>
          <p:cNvSpPr txBox="1"/>
          <p:nvPr/>
        </p:nvSpPr>
        <p:spPr>
          <a:xfrm>
            <a:off x="3552092" y="4686300"/>
            <a:ext cx="2408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本課程由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Noto Sans CJK TC" charset="-120"/>
              </a:rPr>
              <a:t> </a:t>
            </a:r>
            <a:r>
              <a:rPr lang="en-US" altLang="zh-TW" sz="1350" b="1" spc="225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Lai.Club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 </a:t>
            </a:r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製作</a:t>
            </a:r>
            <a:endParaRPr lang="en-US" altLang="zh-TW" sz="1350" b="1" spc="225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  <a:cs typeface="Noto Sans CJK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476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588523"/>
            <a:ext cx="6858000" cy="5143500"/>
          </a:xfrm>
        </p:spPr>
        <p:txBody>
          <a:bodyPr/>
          <a:lstStyle/>
          <a:p>
            <a:pPr marL="0" indent="0" algn="ctr" defTabSz="685783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algn="ctr" defTabSz="685783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sz="3750" dirty="0">
                <a:solidFill>
                  <a:srgbClr val="28278F"/>
                </a:solidFill>
                <a:ea typeface="Roboto" panose="02000000000000000000" pitchFamily="2" charset="0"/>
              </a:rPr>
              <a:t>Received Pronunciation</a:t>
            </a:r>
            <a:endParaRPr lang="en-US" sz="375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52FEE-2217-C34B-9868-5EAD4AC7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24" y="1952374"/>
            <a:ext cx="2415798" cy="24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0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61" y="819931"/>
            <a:ext cx="6858000" cy="844482"/>
          </a:xfrm>
        </p:spPr>
        <p:txBody>
          <a:bodyPr>
            <a:normAutofit lnSpcReduction="10000"/>
          </a:bodyPr>
          <a:lstStyle/>
          <a:p>
            <a:pPr marL="0" indent="0" defTabSz="685783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選擇口音</a:t>
            </a:r>
            <a:endParaRPr lang="en-US" sz="54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0450E5-F5A2-864C-843A-660DFEE670D5}"/>
              </a:ext>
            </a:extLst>
          </p:cNvPr>
          <p:cNvSpPr txBox="1">
            <a:spLocks/>
          </p:cNvSpPr>
          <p:nvPr/>
        </p:nvSpPr>
        <p:spPr>
          <a:xfrm>
            <a:off x="1257300" y="2083641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4000" dirty="0" err="1">
                <a:solidFill>
                  <a:srgbClr val="28278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</a:t>
            </a:r>
            <a:r>
              <a:rPr lang="zh-TW" altLang="en-US" sz="4000" dirty="0">
                <a:solidFill>
                  <a:srgbClr val="28278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晰</a:t>
            </a:r>
            <a:endParaRPr lang="en-US" altLang="zh-TW" sz="4000" dirty="0">
              <a:solidFill>
                <a:srgbClr val="28278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en-HK" sz="4000" dirty="0" err="1">
                <a:solidFill>
                  <a:srgbClr val="28278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節奏</a:t>
            </a:r>
            <a:endParaRPr lang="en-HK" sz="4000" dirty="0">
              <a:solidFill>
                <a:srgbClr val="28278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en-HK" sz="4000" dirty="0" err="1">
                <a:solidFill>
                  <a:srgbClr val="28278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音調</a:t>
            </a:r>
            <a:endParaRPr lang="en-HK" sz="4000" dirty="0">
              <a:solidFill>
                <a:srgbClr val="28278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78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13086CB-7425-C242-994D-48881020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0" y="401639"/>
            <a:ext cx="7772400" cy="10877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英語的韻律</a:t>
            </a:r>
            <a:endParaRPr lang="en-US" altLang="zh-TW" sz="28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5485" y="155695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b="1" dirty="0">
              <a:latin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EEBB68-3EBB-5247-82B6-7FC02EDE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2137" y="1706992"/>
            <a:ext cx="1761393" cy="1761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81018-FF12-274E-A69B-8EDCC4D6298D}"/>
              </a:ext>
            </a:extLst>
          </p:cNvPr>
          <p:cNvSpPr txBox="1"/>
          <p:nvPr/>
        </p:nvSpPr>
        <p:spPr>
          <a:xfrm>
            <a:off x="1213339" y="244865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重音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CAC42-F89B-4D4C-9A19-4C54D1DC261D}"/>
              </a:ext>
            </a:extLst>
          </p:cNvPr>
          <p:cNvSpPr txBox="1"/>
          <p:nvPr/>
        </p:nvSpPr>
        <p:spPr>
          <a:xfrm>
            <a:off x="3411416" y="381439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節奏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2AE90-3B4B-E441-9797-96566EBC0EC3}"/>
              </a:ext>
            </a:extLst>
          </p:cNvPr>
          <p:cNvSpPr txBox="1"/>
          <p:nvPr/>
        </p:nvSpPr>
        <p:spPr>
          <a:xfrm>
            <a:off x="5779628" y="291381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語調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3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13086CB-7425-C242-994D-48881020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0" y="401639"/>
            <a:ext cx="7772400" cy="10877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句子重音</a:t>
            </a:r>
            <a:endParaRPr lang="en-US" altLang="zh-TW" sz="28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5485" y="155695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b="1" dirty="0"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81018-FF12-274E-A69B-8EDCC4D6298D}"/>
              </a:ext>
            </a:extLst>
          </p:cNvPr>
          <p:cNvSpPr txBox="1"/>
          <p:nvPr/>
        </p:nvSpPr>
        <p:spPr>
          <a:xfrm>
            <a:off x="1241623" y="2237642"/>
            <a:ext cx="64443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</a:t>
            </a:r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</a:t>
            </a:r>
            <a:r>
              <a:rPr lang="en-US" altLang="zh-TW" sz="5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school</a:t>
            </a:r>
            <a:r>
              <a:rPr lang="en-US" altLang="zh-TW" sz="5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</a:t>
            </a:r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</a:t>
            </a:r>
            <a:r>
              <a:rPr lang="en-US" altLang="zh-TW" sz="5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5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5F411B-4D2F-B245-BF86-2494497C6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59" y="3563422"/>
            <a:ext cx="7833144" cy="1320131"/>
          </a:xfrm>
          <a:prstGeom prst="rect">
            <a:avLst/>
          </a:prstGeom>
          <a:ln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4AA7762-F6E7-F346-B8BA-29888C1E6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623" y="4048535"/>
            <a:ext cx="338722" cy="33872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49E37A3-3919-554C-B1C4-4CE4FD24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919" y="3872498"/>
            <a:ext cx="338722" cy="3387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DA4E562-78E6-1C4F-B14A-65E19F6FF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872" y="4048535"/>
            <a:ext cx="338722" cy="3387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9BB1C26-4072-524E-AAAE-50947D8DE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7270" y="3872498"/>
            <a:ext cx="338722" cy="3387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4DBA1E9-E5A3-7349-BCD2-DDB83D6B2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5663" y="4048535"/>
            <a:ext cx="338722" cy="3387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BF0AFD5-58E7-1C46-9E11-487CCA406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5142" y="3872498"/>
            <a:ext cx="338722" cy="338722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561022B-F68E-D64A-A683-5C74C608F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53434" y="22866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13086CB-7425-C242-994D-48881020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0" y="122180"/>
            <a:ext cx="7772400" cy="10877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粵語聲調</a:t>
            </a:r>
            <a:endParaRPr lang="en-US" altLang="zh-TW" sz="28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D4A7C1-7230-9447-9FAE-BD27204AA917}"/>
              </a:ext>
            </a:extLst>
          </p:cNvPr>
          <p:cNvGraphicFramePr>
            <a:graphicFrameLocks noGrp="1"/>
          </p:cNvGraphicFramePr>
          <p:nvPr/>
        </p:nvGraphicFramePr>
        <p:xfrm>
          <a:off x="1156003" y="1316794"/>
          <a:ext cx="509016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2910842557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3847861956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3938279540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827149626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3324715664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3294975686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57666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九聲六調</a:t>
                      </a:r>
                      <a:endParaRPr lang="en-US" sz="1800" b="1" i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4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  <a:cs typeface="+mn-cs"/>
                        </a:rPr>
                        <a:t>漢字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分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粉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訓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焚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奮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份</a:t>
                      </a:r>
                      <a:endParaRPr lang="en-US" sz="18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88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  <a:cs typeface="+mn-cs"/>
                        </a:rPr>
                        <a:t>粵拼</a:t>
                      </a:r>
                      <a:endParaRPr lang="en-HK" sz="1800" b="1" i="0" dirty="0">
                        <a:solidFill>
                          <a:srgbClr val="D71A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8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fan6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5612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2E361C-50DF-BA4D-B3EA-CEB3A552DEF9}"/>
              </a:ext>
            </a:extLst>
          </p:cNvPr>
          <p:cNvGraphicFramePr>
            <a:graphicFrameLocks noGrp="1"/>
          </p:cNvGraphicFramePr>
          <p:nvPr/>
        </p:nvGraphicFramePr>
        <p:xfrm>
          <a:off x="1883167" y="2796280"/>
          <a:ext cx="43629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166">
                  <a:extLst>
                    <a:ext uri="{9D8B030D-6E8A-4147-A177-3AD203B41FA5}">
                      <a16:colId xmlns:a16="http://schemas.microsoft.com/office/drawing/2014/main" val="2935612831"/>
                    </a:ext>
                  </a:extLst>
                </a:gridCol>
                <a:gridCol w="727166">
                  <a:extLst>
                    <a:ext uri="{9D8B030D-6E8A-4147-A177-3AD203B41FA5}">
                      <a16:colId xmlns:a16="http://schemas.microsoft.com/office/drawing/2014/main" val="3934332799"/>
                    </a:ext>
                  </a:extLst>
                </a:gridCol>
                <a:gridCol w="727166">
                  <a:extLst>
                    <a:ext uri="{9D8B030D-6E8A-4147-A177-3AD203B41FA5}">
                      <a16:colId xmlns:a16="http://schemas.microsoft.com/office/drawing/2014/main" val="2879092318"/>
                    </a:ext>
                  </a:extLst>
                </a:gridCol>
                <a:gridCol w="727166">
                  <a:extLst>
                    <a:ext uri="{9D8B030D-6E8A-4147-A177-3AD203B41FA5}">
                      <a16:colId xmlns:a16="http://schemas.microsoft.com/office/drawing/2014/main" val="1091885927"/>
                    </a:ext>
                  </a:extLst>
                </a:gridCol>
                <a:gridCol w="727166">
                  <a:extLst>
                    <a:ext uri="{9D8B030D-6E8A-4147-A177-3AD203B41FA5}">
                      <a16:colId xmlns:a16="http://schemas.microsoft.com/office/drawing/2014/main" val="4051340429"/>
                    </a:ext>
                  </a:extLst>
                </a:gridCol>
                <a:gridCol w="727166">
                  <a:extLst>
                    <a:ext uri="{9D8B030D-6E8A-4147-A177-3AD203B41FA5}">
                      <a16:colId xmlns:a16="http://schemas.microsoft.com/office/drawing/2014/main" val="2878193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47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19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53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00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282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latin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7563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1DD5F3-5D3B-3440-9593-BE514133916C}"/>
              </a:ext>
            </a:extLst>
          </p:cNvPr>
          <p:cNvSpPr txBox="1"/>
          <p:nvPr/>
        </p:nvSpPr>
        <p:spPr>
          <a:xfrm>
            <a:off x="1280577" y="2960148"/>
            <a:ext cx="450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2A849-599D-AA4C-BAE8-663141AC4FD6}"/>
              </a:ext>
            </a:extLst>
          </p:cNvPr>
          <p:cNvSpPr txBox="1"/>
          <p:nvPr/>
        </p:nvSpPr>
        <p:spPr>
          <a:xfrm>
            <a:off x="509672" y="37449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音階</a:t>
            </a:r>
            <a:endParaRPr lang="en-US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7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0947" y="1683205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中文是</a:t>
            </a:r>
            <a:endParaRPr lang="en-US" altLang="zh-TW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TW" alt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「音節計時語言」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1375" y="1679339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英文是</a:t>
            </a:r>
            <a:endParaRPr lang="en-US" altLang="zh-TW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TW" alt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「重音計時語言」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15C52F7-57FE-D84C-B47F-648B7339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0" y="401639"/>
            <a:ext cx="7772400" cy="10877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詞語重音</a:t>
            </a:r>
            <a:endParaRPr lang="en-US" altLang="zh-TW" sz="28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09721BB-7987-6C47-8E38-BA3EE8EE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4601" y="3088325"/>
            <a:ext cx="886902" cy="88690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962061-AE16-824E-A2EA-573B06202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7678" y="2809008"/>
            <a:ext cx="1278000" cy="127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3967CA-7A49-5944-AC09-352442B18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988" y="2920789"/>
            <a:ext cx="1054438" cy="10544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22A0395-3FCE-E44A-A3FB-16F9BB28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4453" y="3142219"/>
            <a:ext cx="830836" cy="83300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E657CC3-1F86-EB48-BBCA-9CC29EF84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3028" y="3142219"/>
            <a:ext cx="830836" cy="83300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14B63BB-804C-724F-BC70-A0879EBC6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2398" y="3142219"/>
            <a:ext cx="830836" cy="83300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F71C349-A806-2842-AE84-91684C3AC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0973" y="3142219"/>
            <a:ext cx="830836" cy="83300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CC45383-CFAD-FF4F-801C-4011F4EC9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5878" y="3142219"/>
            <a:ext cx="830836" cy="8330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AB050A-545D-CF40-914C-3AF13C3D9407}"/>
              </a:ext>
            </a:extLst>
          </p:cNvPr>
          <p:cNvSpPr/>
          <p:nvPr/>
        </p:nvSpPr>
        <p:spPr>
          <a:xfrm>
            <a:off x="1331529" y="3976325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英文很重要</a:t>
            </a:r>
            <a:endParaRPr lang="en-US" altLang="zh-TW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632173-9C86-584A-A147-A58D1CB842A6}"/>
              </a:ext>
            </a:extLst>
          </p:cNvPr>
          <p:cNvSpPr/>
          <p:nvPr/>
        </p:nvSpPr>
        <p:spPr>
          <a:xfrm>
            <a:off x="3740328" y="3975224"/>
            <a:ext cx="41184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lish   is    im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tant</a:t>
            </a:r>
          </a:p>
        </p:txBody>
      </p:sp>
    </p:spTree>
    <p:extLst>
      <p:ext uri="{BB962C8B-B14F-4D97-AF65-F5344CB8AC3E}">
        <p14:creationId xmlns:p14="http://schemas.microsoft.com/office/powerpoint/2010/main" val="32389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1458" y="1765263"/>
            <a:ext cx="2507431" cy="15644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latin typeface="Roboto" panose="02000000000000000000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0673" y="2050417"/>
            <a:ext cx="342900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ea typeface="Microsoft JhengHei" panose="020B0604030504040204" pitchFamily="34" charset="-120"/>
              </a:rPr>
              <a:t>英文拼音</a:t>
            </a:r>
            <a:br>
              <a:rPr lang="en-US" altLang="zh-TW" sz="4000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altLang="zh-TW" sz="3600" dirty="0">
                <a:solidFill>
                  <a:schemeClr val="bg1"/>
                </a:solidFill>
                <a:ea typeface="Roboto" panose="02000000000000000000" pitchFamily="2" charset="0"/>
              </a:rPr>
              <a:t>Phonics</a:t>
            </a:r>
            <a:endParaRPr lang="en-US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8889" y="1765260"/>
            <a:ext cx="2508078" cy="156448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latin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58428" y="2082027"/>
            <a:ext cx="342900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正音</a:t>
            </a:r>
            <a:endParaRPr lang="en-US" altLang="zh-TW" sz="4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3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Phonetics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464851" y="3605634"/>
            <a:ext cx="2508078" cy="99417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6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sz="45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國際音標</a:t>
            </a:r>
            <a:endParaRPr lang="en-US" altLang="zh-TW" sz="45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5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IPA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F67BD6A-8203-F34F-85CE-6303547D2670}"/>
              </a:ext>
            </a:extLst>
          </p:cNvPr>
          <p:cNvSpPr txBox="1">
            <a:spLocks/>
          </p:cNvSpPr>
          <p:nvPr/>
        </p:nvSpPr>
        <p:spPr>
          <a:xfrm>
            <a:off x="468260" y="401639"/>
            <a:ext cx="7772400" cy="1087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54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發音</a:t>
            </a:r>
            <a:endParaRPr lang="en-US" altLang="zh-TW" sz="2800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5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9DC7B8-84DB-FE42-8E2B-77059F4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60072"/>
              </p:ext>
            </p:extLst>
          </p:nvPr>
        </p:nvGraphicFramePr>
        <p:xfrm>
          <a:off x="403019" y="1268016"/>
          <a:ext cx="7289685" cy="33209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4358">
                  <a:extLst>
                    <a:ext uri="{9D8B030D-6E8A-4147-A177-3AD203B41FA5}">
                      <a16:colId xmlns:a16="http://schemas.microsoft.com/office/drawing/2014/main" val="660853514"/>
                    </a:ext>
                  </a:extLst>
                </a:gridCol>
                <a:gridCol w="2918052">
                  <a:extLst>
                    <a:ext uri="{9D8B030D-6E8A-4147-A177-3AD203B41FA5}">
                      <a16:colId xmlns:a16="http://schemas.microsoft.com/office/drawing/2014/main" val="1551655592"/>
                    </a:ext>
                  </a:extLst>
                </a:gridCol>
                <a:gridCol w="3527275">
                  <a:extLst>
                    <a:ext uri="{9D8B030D-6E8A-4147-A177-3AD203B41FA5}">
                      <a16:colId xmlns:a16="http://schemas.microsoft.com/office/drawing/2014/main" val="2459152295"/>
                    </a:ext>
                  </a:extLst>
                </a:gridCol>
              </a:tblGrid>
              <a:tr h="1650796">
                <a:tc>
                  <a:txBody>
                    <a:bodyPr/>
                    <a:lstStyle/>
                    <a:p>
                      <a:pPr algn="ctr" fontAlgn="ctr" latinLnBrk="0"/>
                      <a:endParaRPr lang="en-HK" sz="1600" b="1" i="0" dirty="0">
                        <a:solidFill>
                          <a:srgbClr val="28278F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86632" marR="86632" marT="86632" marB="86632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TW" altLang="en-US" sz="40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英文拼音</a:t>
                      </a:r>
                      <a:endParaRPr lang="en-US" altLang="zh-TW" sz="4000" b="1" i="0" dirty="0">
                        <a:solidFill>
                          <a:srgbClr val="D71A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 fontAlgn="ctr" latinLnBrk="0"/>
                      <a:r>
                        <a:rPr lang="en-HK" sz="40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Phonics </a:t>
                      </a:r>
                      <a:endParaRPr lang="zh-TW" altLang="en-US" sz="4000" b="1" i="0" dirty="0">
                        <a:solidFill>
                          <a:srgbClr val="D71A00"/>
                        </a:solidFill>
                        <a:effectLst/>
                        <a:latin typeface="Roboto" panose="02000000000000000000" pitchFamily="2" charset="0"/>
                        <a:ea typeface="Microsoft JhengHei" panose="020B0604030504040204" pitchFamily="34" charset="-120"/>
                      </a:endParaRPr>
                    </a:p>
                  </a:txBody>
                  <a:tcPr marL="86632" marR="86632" marT="86632" marB="86632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TW" altLang="en-US" sz="40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國際音標</a:t>
                      </a:r>
                      <a:endParaRPr lang="en-US" altLang="zh-TW" sz="4000" b="1" i="0" dirty="0">
                        <a:solidFill>
                          <a:srgbClr val="D71A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 fontAlgn="ctr" latinLnBrk="0"/>
                      <a:r>
                        <a:rPr lang="en-US" altLang="zh-TW" sz="4000" b="1" i="0" dirty="0">
                          <a:solidFill>
                            <a:srgbClr val="D71A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Phonetics</a:t>
                      </a:r>
                      <a:endParaRPr lang="zh-TW" altLang="en-US" sz="4000" b="1" i="0" dirty="0">
                        <a:solidFill>
                          <a:srgbClr val="D71A00"/>
                        </a:solidFill>
                        <a:effectLst/>
                        <a:latin typeface="Roboto" panose="02000000000000000000" pitchFamily="2" charset="0"/>
                        <a:ea typeface="Microsoft JhengHei" panose="020B0604030504040204" pitchFamily="34" charset="-120"/>
                      </a:endParaRPr>
                    </a:p>
                  </a:txBody>
                  <a:tcPr marL="86632" marR="86632" marT="86632" marB="86632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355032"/>
                  </a:ext>
                </a:extLst>
              </a:tr>
              <a:tr h="102398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優點</a:t>
                      </a:r>
                    </a:p>
                  </a:txBody>
                  <a:tcPr marL="86632" marR="86632" marT="86632" marB="86632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TW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·  </a:t>
                      </a:r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看英文字便會發音</a:t>
                      </a:r>
                      <a:b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·  </a:t>
                      </a:r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簡單易明</a:t>
                      </a:r>
                    </a:p>
                  </a:txBody>
                  <a:tcPr marL="86632" marR="86632" marT="86632" marB="866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．經國際認可的正確發音</a:t>
                      </a:r>
                      <a:b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．更接近純正口音</a:t>
                      </a:r>
                    </a:p>
                  </a:txBody>
                  <a:tcPr marL="86632" marR="86632" marT="86632" marB="866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75654"/>
                  </a:ext>
                </a:extLst>
              </a:tr>
              <a:tr h="64620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marL="86632" marR="86632" marT="86632" marB="86632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TW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·  </a:t>
                      </a:r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發音未必正確</a:t>
                      </a:r>
                    </a:p>
                  </a:txBody>
                  <a:tcPr marL="86632" marR="86632" marT="86632" marB="866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TW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·  </a:t>
                      </a:r>
                      <a:r>
                        <a:rPr lang="zh-TW" altLang="en-US" sz="2400" b="1" i="0" dirty="0">
                          <a:solidFill>
                            <a:srgbClr val="28278F"/>
                          </a:solidFill>
                          <a:effectLst/>
                          <a:latin typeface="Roboto" panose="02000000000000000000" pitchFamily="2" charset="0"/>
                          <a:ea typeface="Microsoft JhengHei" panose="020B0604030504040204" pitchFamily="34" charset="-120"/>
                        </a:rPr>
                        <a:t>需學習另一套符號</a:t>
                      </a:r>
                    </a:p>
                  </a:txBody>
                  <a:tcPr marL="86632" marR="86632" marT="86632" marB="866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511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9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13086CB-7425-C242-994D-48881020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60" y="401639"/>
            <a:ext cx="7772400" cy="10877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5400" dirty="0">
                <a:solidFill>
                  <a:srgbClr val="28278F"/>
                </a:solidFill>
                <a:ea typeface="Microsoft JhengHei" panose="020B0604030504040204" pitchFamily="34" charset="-120"/>
              </a:rPr>
              <a:t>例子</a:t>
            </a:r>
            <a:endParaRPr lang="en-US" altLang="zh-TW" sz="28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5485" y="155695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b="1" dirty="0"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319B3-5935-C14A-9ACC-0E862C957213}"/>
              </a:ext>
            </a:extLst>
          </p:cNvPr>
          <p:cNvSpPr txBox="1"/>
          <p:nvPr/>
        </p:nvSpPr>
        <p:spPr>
          <a:xfrm>
            <a:off x="1561517" y="2417638"/>
            <a:ext cx="5170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Won = 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53CE9-AA71-5847-AA54-FE0D6CFC6178}"/>
              </a:ext>
            </a:extLst>
          </p:cNvPr>
          <p:cNvSpPr txBox="1"/>
          <p:nvPr/>
        </p:nvSpPr>
        <p:spPr>
          <a:xfrm>
            <a:off x="2046993" y="1975207"/>
            <a:ext cx="1491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altLang="zh-TW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wʌn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A9F53-E8CF-834C-857D-FF00625AE1B7}"/>
              </a:ext>
            </a:extLst>
          </p:cNvPr>
          <p:cNvSpPr txBox="1"/>
          <p:nvPr/>
        </p:nvSpPr>
        <p:spPr>
          <a:xfrm>
            <a:off x="5035060" y="1975207"/>
            <a:ext cx="1491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altLang="zh-TW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wʌn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2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C2CBE7-68B8-A145-A044-995ABD1E7B5A}"/>
              </a:ext>
            </a:extLst>
          </p:cNvPr>
          <p:cNvSpPr/>
          <p:nvPr/>
        </p:nvSpPr>
        <p:spPr>
          <a:xfrm>
            <a:off x="232597" y="430784"/>
            <a:ext cx="68580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25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Phonemic Chart</a:t>
            </a:r>
            <a:endParaRPr lang="mr-IN" sz="525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70059-D199-744F-A582-801F0D45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04" y="1099661"/>
            <a:ext cx="5407996" cy="38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6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0561" y="1833086"/>
            <a:ext cx="6857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5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學國際音標只是輔助</a:t>
            </a:r>
          </a:p>
          <a:p>
            <a:r>
              <a:rPr lang="zh-TW" altLang="en-US" sz="45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最重要還是要靠聽和說</a:t>
            </a:r>
          </a:p>
        </p:txBody>
      </p:sp>
    </p:spTree>
    <p:extLst>
      <p:ext uri="{BB962C8B-B14F-4D97-AF65-F5344CB8AC3E}">
        <p14:creationId xmlns:p14="http://schemas.microsoft.com/office/powerpoint/2010/main" val="112410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336234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9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 /</a:t>
            </a:r>
            <a:r>
              <a:rPr lang="en-US" altLang="zh-TW" sz="9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</a:t>
            </a:r>
            <a:r>
              <a:rPr lang="en-US" altLang="zh-TW" sz="9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//k//</a:t>
            </a:r>
            <a:r>
              <a:rPr lang="en-US" altLang="zh-TW" sz="9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</a:t>
            </a:r>
            <a:r>
              <a:rPr lang="en-US" altLang="zh-TW" sz="9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9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4D00CE-2D83-0749-A455-88947AAF4648}"/>
              </a:ext>
            </a:extLst>
          </p:cNvPr>
          <p:cNvSpPr txBox="1">
            <a:spLocks/>
          </p:cNvSpPr>
          <p:nvPr/>
        </p:nvSpPr>
        <p:spPr>
          <a:xfrm>
            <a:off x="929022" y="2214371"/>
            <a:ext cx="3642977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Chair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20C15F-B159-7243-8505-F46823C43F8B}"/>
              </a:ext>
            </a:extLst>
          </p:cNvPr>
          <p:cNvSpPr txBox="1">
            <a:spLocks/>
          </p:cNvSpPr>
          <p:nvPr/>
        </p:nvSpPr>
        <p:spPr>
          <a:xfrm>
            <a:off x="4523202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tʃeə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kær.ək.tə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ʃef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C5728C-45E0-224D-8136-F31FDAB856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9052" y="3113873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8009CA-E219-714E-BE6F-59E8B77DEC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275" y="3947782"/>
            <a:ext cx="952500" cy="9525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7693BA8-F3CB-E94F-83C4-02B96DFBD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750510" y="70490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2F5D48A-3375-D64D-8876-4C640DEBC8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12716" y="70490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4F29037-57B9-FE4D-B175-0BE5A667C93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39571" y="70490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DE8F0A9-489A-3E45-93C4-26D61BECCE6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76002" y="2314819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331679B-022A-6847-AB96-3B4394C5FE7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56233" y="3947782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6CF9239-A619-0340-B1AB-BD0959E4AE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17832" y="31758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2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96333" y="385779"/>
            <a:ext cx="6948529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L/l/ vs N/n/</a:t>
            </a:r>
            <a:endParaRPr lang="en-US" sz="7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4C3E-46E5-2D4A-8CC0-5DEFBFC2C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628" y="1970117"/>
            <a:ext cx="1838986" cy="285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E29F-7D09-E646-AD35-D8BB4EEBF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745" y="1970117"/>
            <a:ext cx="1838986" cy="2854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004D71-66ED-0048-9E2A-B83D43BD7D0C}"/>
                  </a:ext>
                </a:extLst>
              </p14:cNvPr>
              <p14:cNvContentPartPr/>
              <p14:nvPr/>
            </p14:nvContentPartPr>
            <p14:xfrm>
              <a:off x="2386040" y="2767240"/>
              <a:ext cx="2552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004D71-66ED-0048-9E2A-B83D43BD7D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0040" y="2731600"/>
                <a:ext cx="32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3A1F81-8EFC-474C-8CC4-3AABADB2EB0D}"/>
                  </a:ext>
                </a:extLst>
              </p14:cNvPr>
              <p14:cNvContentPartPr/>
              <p14:nvPr/>
            </p14:nvContentPartPr>
            <p14:xfrm>
              <a:off x="4855640" y="3549880"/>
              <a:ext cx="1013040" cy="51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3A1F81-8EFC-474C-8CC4-3AABADB2E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000" y="3514240"/>
                <a:ext cx="10846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151C37-4817-7F4B-B008-DDD4881FCCF1}"/>
                  </a:ext>
                </a:extLst>
              </p14:cNvPr>
              <p14:cNvContentPartPr/>
              <p14:nvPr/>
            </p14:nvContentPartPr>
            <p14:xfrm>
              <a:off x="4869680" y="2740240"/>
              <a:ext cx="963360" cy="39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151C37-4817-7F4B-B008-DDD4881FCC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4040" y="2704600"/>
                <a:ext cx="10350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1B531B-17EA-FD4B-ACFD-DB68379A7EE3}"/>
                  </a:ext>
                </a:extLst>
              </p14:cNvPr>
              <p14:cNvContentPartPr/>
              <p14:nvPr/>
            </p14:nvContentPartPr>
            <p14:xfrm>
              <a:off x="2397200" y="4069720"/>
              <a:ext cx="248040" cy="1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1B531B-17EA-FD4B-ACFD-DB68379A7E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61560" y="4033720"/>
                <a:ext cx="319680" cy="84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C0636E5-727F-7047-9D2F-7D1C7BA72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515227" y="1488831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DEFC8B1-B184-1548-BFD6-3F8580FBC9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489197" y="14888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0CB200-6867-C546-8972-C68119F33005}"/>
              </a:ext>
            </a:extLst>
          </p:cNvPr>
          <p:cNvSpPr txBox="1">
            <a:spLocks/>
          </p:cNvSpPr>
          <p:nvPr/>
        </p:nvSpPr>
        <p:spPr>
          <a:xfrm>
            <a:off x="602575" y="1833653"/>
            <a:ext cx="8719845" cy="42889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/f/  /t/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B15BE-C4C8-4248-BEAE-78B9F0A88C2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421" t="-586" r="3573" b="72869"/>
          <a:stretch/>
        </p:blipFill>
        <p:spPr>
          <a:xfrm>
            <a:off x="609320" y="937216"/>
            <a:ext cx="2518077" cy="214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D7161-1BF9-654F-B2A5-3D3CC591EA2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3994" b="72419"/>
          <a:stretch/>
        </p:blipFill>
        <p:spPr>
          <a:xfrm>
            <a:off x="2602577" y="909816"/>
            <a:ext cx="2646334" cy="22474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C30DB1-8625-4C47-AB96-B20831CEA99F}"/>
              </a:ext>
            </a:extLst>
          </p:cNvPr>
          <p:cNvGrpSpPr/>
          <p:nvPr/>
        </p:nvGrpSpPr>
        <p:grpSpPr>
          <a:xfrm>
            <a:off x="5023373" y="1004629"/>
            <a:ext cx="2505093" cy="2505805"/>
            <a:chOff x="5023373" y="1004629"/>
            <a:chExt cx="2505093" cy="25058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DBBA58-6F35-E146-880D-B9F59696F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9206" b="50715"/>
            <a:stretch/>
          </p:blipFill>
          <p:spPr>
            <a:xfrm>
              <a:off x="5023373" y="1004629"/>
              <a:ext cx="2505093" cy="25058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47C381-C98D-0A47-A0CF-A488107EC3AD}"/>
                </a:ext>
              </a:extLst>
            </p:cNvPr>
            <p:cNvSpPr/>
            <p:nvPr/>
          </p:nvSpPr>
          <p:spPr>
            <a:xfrm>
              <a:off x="5239642" y="3078028"/>
              <a:ext cx="1182029" cy="327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oboto" panose="02000000000000000000" pitchFamily="2" charset="0"/>
              </a:endParaRPr>
            </a:p>
          </p:txBody>
        </p:sp>
      </p:grpSp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65A2C66-EF2C-8247-B42A-93C6E7F85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107558" y="3978134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C8A0D9C-5258-C94A-9434-E7874574CC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63120" y="3974990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47B937F-5620-0E45-81E7-BBDD80B4AA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494319" y="3887866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279A980-CCFB-7C43-8A6B-7B2BADAFD8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7623" y="2001866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D8B9EA-899C-7241-B592-F99D4EC3C6B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849137" y="2033519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9999643-32FF-B24F-8AB1-F52B47B1BBA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23373" y="19951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3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23050</TotalTime>
  <Words>481</Words>
  <Application>Microsoft Macintosh PowerPoint</Application>
  <PresentationFormat>On-screen Show (16:9)</PresentationFormat>
  <Paragraphs>113</Paragraphs>
  <Slides>15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Microsoft JhengHei</vt:lpstr>
      <vt:lpstr>Roboto</vt:lpstr>
      <vt:lpstr>Arial</vt:lpstr>
      <vt:lpstr>Wingdings</vt:lpstr>
      <vt:lpstr>Office Theme</vt:lpstr>
      <vt:lpstr>PowerPoint Presentation</vt:lpstr>
      <vt:lpstr>英文拼音 Phonics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289</cp:revision>
  <cp:lastPrinted>2019-02-08T07:44:03Z</cp:lastPrinted>
  <dcterms:created xsi:type="dcterms:W3CDTF">2018-08-10T07:16:34Z</dcterms:created>
  <dcterms:modified xsi:type="dcterms:W3CDTF">2021-01-25T06:08:19Z</dcterms:modified>
</cp:coreProperties>
</file>